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2" r:id="rId17"/>
    <p:sldId id="274" r:id="rId18"/>
    <p:sldId id="275" r:id="rId19"/>
    <p:sldId id="276" r:id="rId20"/>
    <p:sldId id="277" r:id="rId21"/>
    <p:sldId id="278" r:id="rId22"/>
    <p:sldId id="282" r:id="rId23"/>
    <p:sldId id="281" r:id="rId24"/>
    <p:sldId id="279" r:id="rId25"/>
    <p:sldId id="280" r:id="rId26"/>
    <p:sldId id="2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5811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6934200" cy="5440363"/>
          </a:xfrm>
        </p:spPr>
        <p:txBody>
          <a:bodyPr>
            <a:normAutofit/>
          </a:bodyPr>
          <a:lstStyle/>
          <a:p>
            <a:pPr marL="0" indent="0" algn="r">
              <a:buNone/>
            </a:pPr>
            <a:r>
              <a:rPr lang="fa-IR" sz="2800" dirty="0" smtClean="0">
                <a:cs typeface="B Nazanin" panose="00000400000000000000" pitchFamily="2" charset="-78"/>
              </a:rPr>
              <a:t>پس از این اتفاق او به زندان می افتد . داستان ، یک ماه بعد از زندان رفتن او را روایت می کند . </a:t>
            </a:r>
          </a:p>
          <a:p>
            <a:pPr marL="0" indent="0" algn="r">
              <a:buNone/>
            </a:pPr>
            <a:r>
              <a:rPr lang="fa-IR" sz="2800" dirty="0" smtClean="0">
                <a:cs typeface="B Nazanin" panose="00000400000000000000" pitchFamily="2" charset="-78"/>
              </a:rPr>
              <a:t>او از اینکه یک ماه است که دخترش را ندیده است بسیار ناراحت است . اما فضای نفس گیر زندان بیشترین چیزی است که به او فشار می آورد و حتی در داستان هم ذکر شده است که با گذر زمان، هنوز هم به این فضا عادت نکرده است .</a:t>
            </a:r>
            <a:endParaRPr lang="fa-IR" sz="2800" dirty="0">
              <a:cs typeface="B Nazanin" panose="00000400000000000000" pitchFamily="2" charset="-78"/>
            </a:endParaRPr>
          </a:p>
        </p:txBody>
      </p:sp>
    </p:spTree>
    <p:extLst>
      <p:ext uri="{BB962C8B-B14F-4D97-AF65-F5344CB8AC3E}">
        <p14:creationId xmlns:p14="http://schemas.microsoft.com/office/powerpoint/2010/main" val="878181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6934200" cy="5135563"/>
          </a:xfrm>
        </p:spPr>
        <p:txBody>
          <a:bodyPr>
            <a:normAutofit/>
          </a:bodyPr>
          <a:lstStyle/>
          <a:p>
            <a:pPr marL="0" indent="0" algn="r">
              <a:buNone/>
            </a:pPr>
            <a:r>
              <a:rPr lang="fa-IR" sz="2800" dirty="0" smtClean="0">
                <a:cs typeface="B Nazanin" panose="00000400000000000000" pitchFamily="2" charset="-78"/>
              </a:rPr>
              <a:t>در انتهای این داستان او تکه سنگی بر می دارد و این شعر را روی دیوار زندان می نویسد : </a:t>
            </a:r>
          </a:p>
          <a:p>
            <a:pPr marL="0" indent="0" algn="r">
              <a:buNone/>
            </a:pPr>
            <a:r>
              <a:rPr lang="fa-IR" sz="2800" dirty="0">
                <a:cs typeface="B Nazanin" panose="00000400000000000000" pitchFamily="2" charset="-78"/>
              </a:rPr>
              <a:t>زین محبس تنگ در گشودم رفتم </a:t>
            </a:r>
          </a:p>
          <a:p>
            <a:pPr marL="0" indent="0" algn="r">
              <a:buNone/>
            </a:pPr>
            <a:r>
              <a:rPr lang="fa-IR" sz="2800" dirty="0">
                <a:cs typeface="B Nazanin" panose="00000400000000000000" pitchFamily="2" charset="-78"/>
              </a:rPr>
              <a:t>زنجیر ستم پاره نمودم رفتم</a:t>
            </a:r>
          </a:p>
          <a:p>
            <a:pPr marL="0" indent="0" algn="r">
              <a:buNone/>
            </a:pPr>
            <a:r>
              <a:rPr lang="fa-IR" sz="2800" dirty="0">
                <a:cs typeface="B Nazanin" panose="00000400000000000000" pitchFamily="2" charset="-78"/>
              </a:rPr>
              <a:t>بی چیز و گرسنه و تهیدست و فقیر</a:t>
            </a:r>
          </a:p>
          <a:p>
            <a:pPr marL="0" indent="0" algn="r">
              <a:buNone/>
            </a:pPr>
            <a:r>
              <a:rPr lang="fa-IR" sz="2800" dirty="0">
                <a:cs typeface="B Nazanin" panose="00000400000000000000" pitchFamily="2" charset="-78"/>
              </a:rPr>
              <a:t>ز آن سان که نخست آمده بودم رفتم</a:t>
            </a:r>
          </a:p>
          <a:p>
            <a:pPr marL="0" indent="0" algn="r">
              <a:buNone/>
            </a:pPr>
            <a:endParaRPr lang="fa-IR" sz="2800" dirty="0">
              <a:cs typeface="B Nazanin" panose="00000400000000000000" pitchFamily="2" charset="-78"/>
            </a:endParaRPr>
          </a:p>
        </p:txBody>
      </p:sp>
    </p:spTree>
    <p:extLst>
      <p:ext uri="{BB962C8B-B14F-4D97-AF65-F5344CB8AC3E}">
        <p14:creationId xmlns:p14="http://schemas.microsoft.com/office/powerpoint/2010/main" val="290800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010400" cy="5211763"/>
          </a:xfrm>
        </p:spPr>
        <p:txBody>
          <a:bodyPr>
            <a:normAutofit/>
          </a:bodyPr>
          <a:lstStyle/>
          <a:p>
            <a:pPr marL="0" indent="0" algn="r">
              <a:buNone/>
            </a:pPr>
            <a:r>
              <a:rPr lang="fa-IR" sz="2800" dirty="0" smtClean="0">
                <a:cs typeface="B Nazanin" panose="00000400000000000000" pitchFamily="2" charset="-78"/>
              </a:rPr>
              <a:t>این شعر از محمد فرخ یزدی است . یکی از شاعران انقلاب مشروطه که به دلیل انتقادات بسیار ، به زندان افکنده می شود و لب های او به هم دوخته میشود .</a:t>
            </a:r>
          </a:p>
          <a:p>
            <a:pPr marL="0" indent="0" algn="r">
              <a:buNone/>
            </a:pPr>
            <a:r>
              <a:rPr lang="fa-IR" sz="2800" dirty="0" smtClean="0">
                <a:cs typeface="B Nazanin" panose="00000400000000000000" pitchFamily="2" charset="-78"/>
              </a:rPr>
              <a:t>این شاعر پس از سرودن شعر ذکر شده ، دست به خودکشی می‌زند .</a:t>
            </a:r>
            <a:r>
              <a:rPr lang="fa-IR" sz="2800" dirty="0">
                <a:cs typeface="B Nazanin" panose="00000400000000000000" pitchFamily="2" charset="-78"/>
              </a:rPr>
              <a:t> </a:t>
            </a:r>
            <a:r>
              <a:rPr lang="fa-IR" sz="2800" dirty="0" smtClean="0">
                <a:cs typeface="B Nazanin" panose="00000400000000000000" pitchFamily="2" charset="-78"/>
              </a:rPr>
              <a:t>اما این اقدام ناموفق بوده و در هشتاد سالگی به دست پزشکی به قتل می رسد .</a:t>
            </a:r>
          </a:p>
        </p:txBody>
      </p:sp>
    </p:spTree>
    <p:extLst>
      <p:ext uri="{BB962C8B-B14F-4D97-AF65-F5344CB8AC3E}">
        <p14:creationId xmlns:p14="http://schemas.microsoft.com/office/powerpoint/2010/main" val="634369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6858000" cy="5516563"/>
          </a:xfrm>
        </p:spPr>
        <p:txBody>
          <a:bodyPr>
            <a:normAutofit/>
          </a:bodyPr>
          <a:lstStyle/>
          <a:p>
            <a:pPr marL="0" indent="0" algn="r">
              <a:buNone/>
            </a:pPr>
            <a:r>
              <a:rPr lang="fa-IR" sz="2800" dirty="0" smtClean="0">
                <a:cs typeface="B Nazanin" panose="00000400000000000000" pitchFamily="2" charset="-78"/>
              </a:rPr>
              <a:t>انتهای این داستان با توجه به زندگینامه  محمد فرخی به دست خواننده تفسیر می شود که آیا این خودکشی مثل فرخی نافرجام است یا خیر ....</a:t>
            </a:r>
            <a:endParaRPr lang="fa-IR" sz="2800" dirty="0">
              <a:cs typeface="B Nazanin" panose="00000400000000000000" pitchFamily="2" charset="-78"/>
            </a:endParaRPr>
          </a:p>
        </p:txBody>
      </p:sp>
    </p:spTree>
    <p:extLst>
      <p:ext uri="{BB962C8B-B14F-4D97-AF65-F5344CB8AC3E}">
        <p14:creationId xmlns:p14="http://schemas.microsoft.com/office/powerpoint/2010/main" val="3212387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7162800" cy="5410200"/>
          </a:xfrm>
        </p:spPr>
        <p:txBody>
          <a:bodyPr>
            <a:normAutofit/>
          </a:bodyPr>
          <a:lstStyle/>
          <a:p>
            <a:pPr marL="0" indent="0" algn="r">
              <a:buNone/>
            </a:pPr>
            <a:r>
              <a:rPr lang="fa-IR" sz="2800" dirty="0" smtClean="0">
                <a:cs typeface="B Nazanin" panose="00000400000000000000" pitchFamily="2" charset="-78"/>
              </a:rPr>
              <a:t>محیط بانی شغلی سخت با خطرات فراوان است که هرچقدر هم به آن پرداخته شود ، کم است .</a:t>
            </a:r>
          </a:p>
          <a:p>
            <a:pPr marL="0" indent="0" algn="r">
              <a:buNone/>
            </a:pPr>
            <a:r>
              <a:rPr lang="fa-IR" sz="2800" dirty="0" smtClean="0">
                <a:cs typeface="B Nazanin" panose="00000400000000000000" pitchFamily="2" charset="-78"/>
              </a:rPr>
              <a:t>محیط بانان با سختی های کارشان می جنگند و تلاش تلاش خود را می کنند تا از حیوانات در معرض انقراض و گیاهان نادر محافظت کنند . اما در این راه ممکن است حتی جان خود را هم بدهند . </a:t>
            </a:r>
          </a:p>
          <a:p>
            <a:pPr marL="0" indent="0" algn="r">
              <a:buNone/>
            </a:pPr>
            <a:r>
              <a:rPr lang="fa-IR" sz="2800" dirty="0" smtClean="0">
                <a:cs typeface="B Nazanin" panose="00000400000000000000" pitchFamily="2" charset="-78"/>
              </a:rPr>
              <a:t>آنها با مشکلات فراوانی روبه رو هستند . </a:t>
            </a:r>
          </a:p>
          <a:p>
            <a:pPr marL="0" indent="0" algn="r">
              <a:buNone/>
            </a:pPr>
            <a:r>
              <a:rPr lang="fa-IR" sz="2800" dirty="0" smtClean="0">
                <a:cs typeface="B Nazanin" panose="00000400000000000000" pitchFamily="2" charset="-78"/>
              </a:rPr>
              <a:t>باشد که این داستان کمی به رفع این مشکلات ، کمک کند.</a:t>
            </a:r>
          </a:p>
          <a:p>
            <a:pPr marL="0" indent="0" algn="r">
              <a:buNone/>
            </a:pPr>
            <a:r>
              <a:rPr lang="fa-IR" sz="2800" dirty="0" smtClean="0">
                <a:cs typeface="B Nazanin" panose="00000400000000000000" pitchFamily="2" charset="-78"/>
              </a:rPr>
              <a:t> </a:t>
            </a:r>
            <a:endParaRPr lang="fa-IR" sz="2800" dirty="0">
              <a:cs typeface="B Nazanin" panose="00000400000000000000" pitchFamily="2" charset="-78"/>
            </a:endParaRPr>
          </a:p>
        </p:txBody>
      </p:sp>
    </p:spTree>
    <p:extLst>
      <p:ext uri="{BB962C8B-B14F-4D97-AF65-F5344CB8AC3E}">
        <p14:creationId xmlns:p14="http://schemas.microsoft.com/office/powerpoint/2010/main" val="3578241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838200"/>
            <a:ext cx="6400800" cy="4876800"/>
          </a:xfrm>
        </p:spPr>
        <p:txBody>
          <a:bodyPr>
            <a:normAutofit fontScale="92500"/>
          </a:bodyPr>
          <a:lstStyle/>
          <a:p>
            <a:r>
              <a:rPr lang="fa-IR" dirty="0" smtClean="0">
                <a:solidFill>
                  <a:schemeClr val="tx1"/>
                </a:solidFill>
                <a:cs typeface="B Nazanin" panose="00000400000000000000" pitchFamily="2" charset="-78"/>
              </a:rPr>
              <a:t>خلاصه داستان </a:t>
            </a:r>
            <a:r>
              <a:rPr lang="fa-IR" cap="all" dirty="0">
                <a:ln w="3175" cmpd="sng">
                  <a:noFill/>
                </a:ln>
                <a:solidFill>
                  <a:schemeClr val="tx1"/>
                </a:solidFill>
                <a:latin typeface="Calibri Light" panose="020F0302020204030204"/>
                <a:ea typeface="+mj-ea"/>
                <a:cs typeface="B Nazanin" panose="00000400000000000000" pitchFamily="2" charset="-78"/>
              </a:rPr>
              <a:t>بلند ایستگاه شماره 3 خیابان 25 شهریور</a:t>
            </a:r>
            <a:r>
              <a:rPr lang="fa-IR" dirty="0" smtClean="0">
                <a:solidFill>
                  <a:schemeClr val="tx1"/>
                </a:solidFill>
                <a:cs typeface="B Nazanin" panose="00000400000000000000" pitchFamily="2" charset="-78"/>
              </a:rPr>
              <a:t> </a:t>
            </a:r>
          </a:p>
          <a:p>
            <a:r>
              <a:rPr lang="fa-IR" dirty="0" smtClean="0">
                <a:solidFill>
                  <a:schemeClr val="tx1"/>
                </a:solidFill>
                <a:cs typeface="B Nazanin" panose="00000400000000000000" pitchFamily="2" charset="-78"/>
              </a:rPr>
              <a:t>نويسنده كيانا اميري</a:t>
            </a:r>
          </a:p>
          <a:p>
            <a:r>
              <a:rPr lang="fa-IR" dirty="0" smtClean="0">
                <a:solidFill>
                  <a:schemeClr val="tx1"/>
                </a:solidFill>
                <a:cs typeface="B Nazanin" panose="00000400000000000000" pitchFamily="2" charset="-78"/>
              </a:rPr>
              <a:t>در </a:t>
            </a:r>
            <a:r>
              <a:rPr lang="fa-IR" dirty="0">
                <a:solidFill>
                  <a:schemeClr val="tx1"/>
                </a:solidFill>
                <a:cs typeface="B Nazanin" panose="00000400000000000000" pitchFamily="2" charset="-78"/>
              </a:rPr>
              <a:t>این داستان به روحیه شجاعت و اراده ی دختری می پردازیم که با وجود سرزنش های دیگران به رویایه به ظاهر دست نیافتنی خود می رسد و موجب حیرت اطرافیان می شود.در این حین مردی دلباخته ی او می شود و علارغم وضع مالی خوب عاشق دختر موخرمایی ای می شود که با کار کردن در فروشگاهی رفاهی خرج خود و مادرش را در می آورد.</a:t>
            </a:r>
            <a:endParaRPr lang="en-US" dirty="0">
              <a:solidFill>
                <a:schemeClr val="tx1"/>
              </a:solidFill>
              <a:cs typeface="B Nazanin" panose="00000400000000000000" pitchFamily="2" charset="-78"/>
            </a:endParaRPr>
          </a:p>
          <a:p>
            <a:endParaRPr lang="en-US" dirty="0"/>
          </a:p>
        </p:txBody>
      </p:sp>
    </p:spTree>
    <p:extLst>
      <p:ext uri="{BB962C8B-B14F-4D97-AF65-F5344CB8AC3E}">
        <p14:creationId xmlns:p14="http://schemas.microsoft.com/office/powerpoint/2010/main" val="3783882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7620000" cy="5486400"/>
          </a:xfrm>
        </p:spPr>
        <p:txBody>
          <a:bodyPr>
            <a:normAutofit/>
          </a:bodyPr>
          <a:lstStyle/>
          <a:p>
            <a:pPr lvl="0" algn="just" rtl="1">
              <a:spcBef>
                <a:spcPts val="0"/>
              </a:spcBef>
            </a:pPr>
            <a:r>
              <a:rPr lang="fa-IR" dirty="0">
                <a:solidFill>
                  <a:prstClr val="black"/>
                </a:solidFill>
                <a:cs typeface="B Nazanin" panose="00000400000000000000" pitchFamily="2" charset="-78"/>
              </a:rPr>
              <a:t>با آشنا شدن این دو و حمایت مرد از رویایه دختر،تشکیل خانواده می دهند که ثمره ی این عشق پسری 10 ساله و دختری 16 ساله به نام های دانیال و شیلا می باشند.دانیال که برخلاف مادرش از بدو تولد نابینا بود تصوری از رنگ ها ندارد.شیلا که نسبت به برادر کوچکش احساس دلسوزی و محبت زیادی دارد تصمیم می گیرد داستان زندگی پدر و مادرشان را که بارها با عشق برایشان تعریف کرده بودند را نوشته،و برای تشویق دانیال در پی دست نکشیدن از رویایش که نویسنده شدن است،بخواند.</a:t>
            </a:r>
            <a:endParaRPr lang="en-US" dirty="0">
              <a:solidFill>
                <a:prstClr val="black"/>
              </a:solidFill>
              <a:cs typeface="B Nazanin" panose="00000400000000000000" pitchFamily="2" charset="-78"/>
            </a:endParaRP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3460258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381001"/>
            <a:ext cx="5791200" cy="1371599"/>
          </a:xfrm>
        </p:spPr>
        <p:txBody>
          <a:bodyPr/>
          <a:lstStyle/>
          <a:p>
            <a:r>
              <a:rPr lang="fa-IR" dirty="0" smtClean="0"/>
              <a:t>بخشي از داستان</a:t>
            </a:r>
            <a:endParaRPr lang="en-US" dirty="0"/>
          </a:p>
        </p:txBody>
      </p:sp>
      <p:sp>
        <p:nvSpPr>
          <p:cNvPr id="3" name="Subtitle 2"/>
          <p:cNvSpPr>
            <a:spLocks noGrp="1"/>
          </p:cNvSpPr>
          <p:nvPr>
            <p:ph type="subTitle" idx="1"/>
          </p:nvPr>
        </p:nvSpPr>
        <p:spPr>
          <a:xfrm>
            <a:off x="990600" y="1600200"/>
            <a:ext cx="7239000" cy="4648200"/>
          </a:xfrm>
        </p:spPr>
        <p:txBody>
          <a:bodyPr>
            <a:normAutofit fontScale="92500" lnSpcReduction="20000"/>
          </a:bodyPr>
          <a:lstStyle/>
          <a:p>
            <a:pPr algn="just" rtl="1"/>
            <a:r>
              <a:rPr lang="fa-IR" dirty="0">
                <a:solidFill>
                  <a:schemeClr val="tx1"/>
                </a:solidFill>
                <a:cs typeface="B Nazanin" panose="00000400000000000000" pitchFamily="2" charset="-78"/>
              </a:rPr>
              <a:t>مرد با عجله کیف چرم قهوه ایش را به دست دیگرش داد و به قدم هایش سرعت بخشید.مدام نگاهش از ساعت مچی کلاسیکی که به مچش بود و پیاده رو تقریبا خلوت مقابلش جابه جا می شد.افراد زیادی این وقت صبح تو پیاده رو نبودند،تنها تک و توک دانش آموزان یا دانشجویانی از کنار مرد می گذشتند که برای طی کردن مسیر طولانی بین خانه خود و مدرسه اشان احتیاج داشتند زودتر به راه </a:t>
            </a:r>
            <a:r>
              <a:rPr lang="fa-IR" dirty="0" smtClean="0">
                <a:solidFill>
                  <a:schemeClr val="tx1"/>
                </a:solidFill>
                <a:cs typeface="B Nazanin" panose="00000400000000000000" pitchFamily="2" charset="-78"/>
              </a:rPr>
              <a:t>بيفتند</a:t>
            </a:r>
            <a:r>
              <a:rPr lang="fa-IR" dirty="0">
                <a:solidFill>
                  <a:schemeClr val="tx1"/>
                </a:solidFill>
                <a:cs typeface="B Nazanin" panose="00000400000000000000" pitchFamily="2" charset="-78"/>
              </a:rPr>
              <a:t>.</a:t>
            </a:r>
            <a:br>
              <a:rPr lang="fa-IR" dirty="0">
                <a:solidFill>
                  <a:schemeClr val="tx1"/>
                </a:solidFill>
                <a:cs typeface="B Nazanin" panose="00000400000000000000" pitchFamily="2" charset="-78"/>
              </a:rPr>
            </a:br>
            <a:r>
              <a:rPr lang="fa-IR" dirty="0">
                <a:solidFill>
                  <a:schemeClr val="tx1"/>
                </a:solidFill>
                <a:cs typeface="B Nazanin" panose="00000400000000000000" pitchFamily="2" charset="-78"/>
              </a:rPr>
              <a:t>با رسیدن به ایستگاه اتوبوس 3 خیابان 25 شهریور نفس نفس زنان بر روی نیمکت چوبی جای گرفت و چشم به مقابلش دوخت.با دیدن فرد مورد نظرش لبخندی مانند هرروز چهره اش را روشن کرد.نفس عمیقی کشید و کراواتش را که بر اثر سرعت زیادش کمی نامرتب </a:t>
            </a:r>
            <a:r>
              <a:rPr lang="fa-IR" dirty="0" smtClean="0">
                <a:solidFill>
                  <a:schemeClr val="tx1"/>
                </a:solidFill>
                <a:cs typeface="B Nazanin" panose="00000400000000000000" pitchFamily="2" charset="-78"/>
              </a:rPr>
              <a:t>شده بود؛ صاف كرد. </a:t>
            </a:r>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3918939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a:solidFill>
                  <a:prstClr val="black"/>
                </a:solidFill>
                <a:latin typeface="Century Schoolbook" panose="02040604050505020304"/>
                <a:cs typeface="B Nazanin" panose="00000400000000000000" pitchFamily="2" charset="-78"/>
              </a:rPr>
              <a:t>لحظه ای در تاریکی </a:t>
            </a:r>
            <a:r>
              <a:rPr lang="fa-IR" dirty="0" smtClean="0">
                <a:solidFill>
                  <a:prstClr val="black"/>
                </a:solidFill>
                <a:latin typeface="Century Schoolbook" panose="02040604050505020304"/>
                <a:cs typeface="B Nazanin" panose="00000400000000000000" pitchFamily="2" charset="-78"/>
              </a:rPr>
              <a:t/>
            </a:r>
            <a:br>
              <a:rPr lang="fa-IR" dirty="0" smtClean="0">
                <a:solidFill>
                  <a:prstClr val="black"/>
                </a:solidFill>
                <a:latin typeface="Century Schoolbook" panose="02040604050505020304"/>
                <a:cs typeface="B Nazanin" panose="00000400000000000000" pitchFamily="2" charset="-78"/>
              </a:rPr>
            </a:br>
            <a:r>
              <a:rPr lang="fa-IR" dirty="0" smtClean="0">
                <a:solidFill>
                  <a:prstClr val="black"/>
                </a:solidFill>
                <a:latin typeface="Century Schoolbook" panose="02040604050505020304"/>
                <a:cs typeface="B Nazanin" panose="00000400000000000000" pitchFamily="2" charset="-78"/>
              </a:rPr>
              <a:t>نويسنده نرگس نوري</a:t>
            </a:r>
            <a:endParaRPr lang="en-US" dirty="0"/>
          </a:p>
        </p:txBody>
      </p:sp>
      <p:sp>
        <p:nvSpPr>
          <p:cNvPr id="3" name="Subtitle 2"/>
          <p:cNvSpPr>
            <a:spLocks noGrp="1"/>
          </p:cNvSpPr>
          <p:nvPr>
            <p:ph type="subTitle" idx="1"/>
          </p:nvPr>
        </p:nvSpPr>
        <p:spPr>
          <a:xfrm>
            <a:off x="2362200" y="3886200"/>
            <a:ext cx="6248400" cy="1752600"/>
          </a:xfrm>
        </p:spPr>
        <p:txBody>
          <a:bodyPr>
            <a:noAutofit/>
          </a:bodyPr>
          <a:lstStyle/>
          <a:p>
            <a:r>
              <a:rPr lang="fa-IR" sz="2400" dirty="0">
                <a:solidFill>
                  <a:prstClr val="black"/>
                </a:solidFill>
                <a:latin typeface="Century Schoolbook" panose="02040604050505020304"/>
                <a:ea typeface="+mj-ea"/>
                <a:cs typeface="B Nazanin" panose="00000400000000000000" pitchFamily="2" charset="-78"/>
              </a:rPr>
              <a:t/>
            </a:r>
            <a:br>
              <a:rPr lang="fa-IR" sz="2400" dirty="0">
                <a:solidFill>
                  <a:prstClr val="black"/>
                </a:solidFill>
                <a:latin typeface="Century Schoolbook" panose="02040604050505020304"/>
                <a:ea typeface="+mj-ea"/>
                <a:cs typeface="B Nazanin" panose="00000400000000000000" pitchFamily="2" charset="-78"/>
              </a:rPr>
            </a:br>
            <a:r>
              <a:rPr lang="fa-IR" sz="2400" dirty="0">
                <a:solidFill>
                  <a:prstClr val="black"/>
                </a:solidFill>
                <a:latin typeface="Century Schoolbook" panose="02040604050505020304"/>
                <a:ea typeface="+mj-ea"/>
                <a:cs typeface="B Nazanin" panose="00000400000000000000" pitchFamily="2" charset="-78"/>
              </a:rPr>
              <a:t>داستان کوتاه لحظه ای در تاریکی به توجه به زیبایی های زندگی  اشاره دارد . </a:t>
            </a:r>
            <a:br>
              <a:rPr lang="fa-IR" sz="2400" dirty="0">
                <a:solidFill>
                  <a:prstClr val="black"/>
                </a:solidFill>
                <a:latin typeface="Century Schoolbook" panose="02040604050505020304"/>
                <a:ea typeface="+mj-ea"/>
                <a:cs typeface="B Nazanin" panose="00000400000000000000" pitchFamily="2" charset="-78"/>
              </a:rPr>
            </a:br>
            <a:r>
              <a:rPr lang="fa-IR" sz="2400" dirty="0">
                <a:solidFill>
                  <a:prstClr val="black"/>
                </a:solidFill>
                <a:latin typeface="Century Schoolbook" panose="02040604050505020304"/>
                <a:ea typeface="+mj-ea"/>
                <a:cs typeface="B Nazanin" panose="00000400000000000000" pitchFamily="2" charset="-78"/>
              </a:rPr>
              <a:t>همه ی ما بعد از مدتی سفرمان در این دنیا به پایان می رسد . </a:t>
            </a:r>
            <a:br>
              <a:rPr lang="fa-IR" sz="2400" dirty="0">
                <a:solidFill>
                  <a:prstClr val="black"/>
                </a:solidFill>
                <a:latin typeface="Century Schoolbook" panose="02040604050505020304"/>
                <a:ea typeface="+mj-ea"/>
                <a:cs typeface="B Nazanin" panose="00000400000000000000" pitchFamily="2" charset="-78"/>
              </a:rPr>
            </a:br>
            <a:r>
              <a:rPr lang="fa-IR" sz="2400" dirty="0">
                <a:solidFill>
                  <a:prstClr val="black"/>
                </a:solidFill>
                <a:latin typeface="Century Schoolbook" panose="02040604050505020304"/>
                <a:ea typeface="+mj-ea"/>
                <a:cs typeface="B Nazanin" panose="00000400000000000000" pitchFamily="2" charset="-78"/>
              </a:rPr>
              <a:t>پس باید از هرروزمان لذت ببریم و تمام تلاشمان را به کار بگیریم تا زیبایی های کوچک ، بزرگ جلوه کنند .</a:t>
            </a:r>
            <a:endParaRPr lang="en-US" sz="2400" dirty="0"/>
          </a:p>
        </p:txBody>
      </p:sp>
    </p:spTree>
    <p:extLst>
      <p:ext uri="{BB962C8B-B14F-4D97-AF65-F5344CB8AC3E}">
        <p14:creationId xmlns:p14="http://schemas.microsoft.com/office/powerpoint/2010/main" val="1267180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0"/>
            <a:ext cx="6400800" cy="3505200"/>
          </a:xfrm>
        </p:spPr>
        <p:txBody>
          <a:bodyPr/>
          <a:lstStyle/>
          <a:p>
            <a:r>
              <a:rPr lang="fa-IR" sz="2500" dirty="0">
                <a:solidFill>
                  <a:prstClr val="black"/>
                </a:solidFill>
                <a:latin typeface="Century Schoolbook" panose="02040604050505020304"/>
                <a:ea typeface="+mj-ea"/>
                <a:cs typeface="B Nazanin" panose="00000400000000000000" pitchFamily="2" charset="-78"/>
              </a:rPr>
              <a:t>این داستان درباره شخصی است که تمام زندگی‌اش را صرف به کار کردن می‌کند اما به زندگی توجهی نداشت و از آن لذت نمی‌برد تااینکه یک روز در خواب می بیند که بینایی‌اش را ازدست‌داده است .</a:t>
            </a:r>
            <a:endParaRPr lang="en-US" dirty="0"/>
          </a:p>
        </p:txBody>
      </p:sp>
    </p:spTree>
    <p:extLst>
      <p:ext uri="{BB962C8B-B14F-4D97-AF65-F5344CB8AC3E}">
        <p14:creationId xmlns:p14="http://schemas.microsoft.com/office/powerpoint/2010/main" val="3625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219200"/>
            <a:ext cx="5981700" cy="3987800"/>
          </a:xfrm>
          <a:prstGeom prst="rect">
            <a:avLst/>
          </a:prstGeom>
        </p:spPr>
      </p:pic>
    </p:spTree>
    <p:extLst>
      <p:ext uri="{BB962C8B-B14F-4D97-AF65-F5344CB8AC3E}">
        <p14:creationId xmlns:p14="http://schemas.microsoft.com/office/powerpoint/2010/main" val="1793352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828800"/>
            <a:ext cx="6400800" cy="3810000"/>
          </a:xfrm>
        </p:spPr>
        <p:txBody>
          <a:bodyPr>
            <a:normAutofit/>
          </a:bodyPr>
          <a:lstStyle/>
          <a:p>
            <a:r>
              <a:rPr lang="fa-IR" sz="2400" dirty="0">
                <a:solidFill>
                  <a:prstClr val="black"/>
                </a:solidFill>
                <a:latin typeface="Century Schoolbook" panose="02040604050505020304"/>
                <a:ea typeface="+mj-ea"/>
                <a:cs typeface="B Nazanin" panose="00000400000000000000" pitchFamily="2" charset="-78"/>
              </a:rPr>
              <a:t>اما وقتی به محل کارش می‌رود همه نوشته‌هایی که روی میز کارش پخش‌شده بود را با کوچک‌ترین جزئیات می‌بیند ولی دیگر نمی‌توانست دیگران را ببیند و حتی رنگین‌کمان هم در نظرش سیاه می‌آمد او پس‌از مدتی ازاین وضع خسته می‌شود و به این پی می‌برد که کار کردن جزئی از زندگی است نه همه ی زندگی.  پس وقتی که از خواب بیدار می شود نگاهش به زندگی تغییر می‌کند .</a:t>
            </a:r>
            <a:endParaRPr lang="en-US" dirty="0"/>
          </a:p>
        </p:txBody>
      </p:sp>
    </p:spTree>
    <p:extLst>
      <p:ext uri="{BB962C8B-B14F-4D97-AF65-F5344CB8AC3E}">
        <p14:creationId xmlns:p14="http://schemas.microsoft.com/office/powerpoint/2010/main" val="9578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04800"/>
            <a:ext cx="4419600" cy="1470025"/>
          </a:xfrm>
        </p:spPr>
        <p:txBody>
          <a:bodyPr/>
          <a:lstStyle/>
          <a:p>
            <a:r>
              <a:rPr lang="fa-IR" dirty="0" smtClean="0"/>
              <a:t>بخشي از داستان</a:t>
            </a:r>
            <a:endParaRPr lang="en-US" dirty="0"/>
          </a:p>
        </p:txBody>
      </p:sp>
      <p:sp>
        <p:nvSpPr>
          <p:cNvPr id="3" name="Subtitle 2"/>
          <p:cNvSpPr>
            <a:spLocks noGrp="1"/>
          </p:cNvSpPr>
          <p:nvPr>
            <p:ph type="subTitle" idx="1"/>
          </p:nvPr>
        </p:nvSpPr>
        <p:spPr>
          <a:xfrm>
            <a:off x="1371600" y="1774825"/>
            <a:ext cx="6400800" cy="4244975"/>
          </a:xfrm>
        </p:spPr>
        <p:txBody>
          <a:bodyPr>
            <a:normAutofit fontScale="85000" lnSpcReduction="10000"/>
          </a:bodyPr>
          <a:lstStyle/>
          <a:p>
            <a:pPr algn="just" rtl="1"/>
            <a:r>
              <a:rPr lang="fa-IR" dirty="0">
                <a:solidFill>
                  <a:schemeClr val="tx1"/>
                </a:solidFill>
                <a:cs typeface="B Nazanin" panose="00000400000000000000" pitchFamily="2" charset="-78"/>
              </a:rPr>
              <a:t>کسی درزد گویا برایش چای آوردند ، گفت بفرمایید ولی دوباره همه چیز تاریک شد و فقط ازروی صدا توانست آن فرد را بشناسد. با خودش گفت یعنی فقط نوشته ها را </a:t>
            </a:r>
            <a:r>
              <a:rPr lang="fa-IR" dirty="0" smtClean="0">
                <a:solidFill>
                  <a:schemeClr val="tx1"/>
                </a:solidFill>
                <a:cs typeface="B Nazanin" panose="00000400000000000000" pitchFamily="2" charset="-78"/>
              </a:rPr>
              <a:t>می‌توانم </a:t>
            </a:r>
            <a:r>
              <a:rPr lang="fa-IR" dirty="0">
                <a:solidFill>
                  <a:schemeClr val="tx1"/>
                </a:solidFill>
                <a:cs typeface="B Nazanin" panose="00000400000000000000" pitchFamily="2" charset="-78"/>
              </a:rPr>
              <a:t>ببینم؟ از پنجره به بیرون نگاه کرد ،دوباره همه چیز سیاه و تاریک بود ، اما صدای خنده ی بچه ها را می شنید . با خودش گفت من در روز های عادی که به دیگران کاری ندارم ،  کارهای خودم را انجام می دهم بنابراین مشکلی نیست همین خوب است  اما کاش برعکس این اتفاق رخ می داد، مشغول فکرهای متعدد بود که ناگهان دستان دخترش صورتش را لمس کرد و گفت مامان من از مدرسه برگشتم شما هنوز خوابیدید؟ </a:t>
            </a:r>
            <a:endParaRPr lang="en-US" dirty="0">
              <a:solidFill>
                <a:schemeClr val="tx1"/>
              </a:solidFill>
              <a:cs typeface="B Nazanin" panose="00000400000000000000" pitchFamily="2" charset="-78"/>
            </a:endParaRPr>
          </a:p>
          <a:p>
            <a:pPr algn="just" rtl="1"/>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3212560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
            <a:ext cx="5181600" cy="1828800"/>
          </a:xfrm>
        </p:spPr>
        <p:txBody>
          <a:bodyPr>
            <a:normAutofit/>
          </a:bodyPr>
          <a:lstStyle/>
          <a:p>
            <a:r>
              <a:rPr lang="fa-IR" dirty="0" smtClean="0"/>
              <a:t>گمشده </a:t>
            </a:r>
            <a:br>
              <a:rPr lang="fa-IR" dirty="0" smtClean="0"/>
            </a:br>
            <a:r>
              <a:rPr lang="fa-IR" dirty="0" smtClean="0"/>
              <a:t>نويسنده فاطمه نيك خواه</a:t>
            </a:r>
            <a:endParaRPr lang="en-US" dirty="0"/>
          </a:p>
        </p:txBody>
      </p:sp>
      <p:sp>
        <p:nvSpPr>
          <p:cNvPr id="3" name="Subtitle 2"/>
          <p:cNvSpPr>
            <a:spLocks noGrp="1"/>
          </p:cNvSpPr>
          <p:nvPr>
            <p:ph type="subTitle" idx="1"/>
          </p:nvPr>
        </p:nvSpPr>
        <p:spPr>
          <a:xfrm>
            <a:off x="1371600" y="2057400"/>
            <a:ext cx="6400800" cy="4114800"/>
          </a:xfrm>
        </p:spPr>
        <p:txBody>
          <a:bodyPr>
            <a:normAutofit fontScale="77500" lnSpcReduction="20000"/>
          </a:bodyPr>
          <a:lstStyle/>
          <a:p>
            <a:pPr marL="342900" lvl="0" indent="-342900" algn="just" defTabSz="457200" rtl="1">
              <a:spcBef>
                <a:spcPts val="1000"/>
              </a:spcBef>
              <a:buClr>
                <a:srgbClr val="B31166"/>
              </a:buClr>
              <a:buSzPct val="80000"/>
              <a:buFont typeface="Wingdings" panose="05000000000000000000" pitchFamily="2" charset="2"/>
              <a:buChar char="v"/>
            </a:pPr>
            <a:r>
              <a:rPr lang="fa-IR" sz="2800" dirty="0">
                <a:solidFill>
                  <a:prstClr val="black">
                    <a:lumMod val="75000"/>
                    <a:lumOff val="25000"/>
                  </a:prstClr>
                </a:solidFill>
                <a:latin typeface="Arabic Typesetting" panose="03020402040406030203" pitchFamily="66" charset="-78"/>
                <a:cs typeface="B Nazanin" panose="00000400000000000000" pitchFamily="2" charset="-78"/>
              </a:rPr>
              <a:t>تاحالا شده در بین جمعیت شلوغی مادرپدرتان را گم کنید ؟ تا وقتی که دوباره پیدا شوید ،یادتان میاید چه ترسی را تجربه می کنید ؟ حس خالی شدن دستانتان که تا چند لحظه پیش  سفت و محکم به دست  دیگری گره خورده بود ناگهان تمام ترس های دنیارا به جان شما می اندازد ! </a:t>
            </a:r>
          </a:p>
          <a:p>
            <a:pPr lvl="0" algn="just" defTabSz="457200" rtl="1">
              <a:spcBef>
                <a:spcPts val="1000"/>
              </a:spcBef>
              <a:buClr>
                <a:srgbClr val="B31166"/>
              </a:buClr>
              <a:buSzPct val="80000"/>
            </a:pPr>
            <a:r>
              <a:rPr lang="fa-IR" sz="2800" dirty="0">
                <a:solidFill>
                  <a:prstClr val="black">
                    <a:lumMod val="75000"/>
                    <a:lumOff val="25000"/>
                  </a:prstClr>
                </a:solidFill>
                <a:latin typeface="Arabic Typesetting" panose="03020402040406030203" pitchFamily="66" charset="-78"/>
                <a:cs typeface="B Nazanin" panose="00000400000000000000" pitchFamily="2" charset="-78"/>
              </a:rPr>
              <a:t>گمشده ، داستان</a:t>
            </a:r>
            <a:r>
              <a:rPr lang="en-US" sz="2800" dirty="0">
                <a:solidFill>
                  <a:prstClr val="black">
                    <a:lumMod val="75000"/>
                    <a:lumOff val="25000"/>
                  </a:prstClr>
                </a:solidFill>
                <a:latin typeface="Arabic Typesetting" panose="03020402040406030203" pitchFamily="66" charset="-78"/>
                <a:cs typeface="B Nazanin" panose="00000400000000000000" pitchFamily="2" charset="-78"/>
              </a:rPr>
              <a:t> </a:t>
            </a:r>
            <a:r>
              <a:rPr lang="fa-IR" sz="2800" dirty="0">
                <a:solidFill>
                  <a:prstClr val="black">
                    <a:lumMod val="75000"/>
                    <a:lumOff val="25000"/>
                  </a:prstClr>
                </a:solidFill>
                <a:latin typeface="Arabic Typesetting" panose="03020402040406030203" pitchFamily="66" charset="-78"/>
                <a:cs typeface="B Nazanin" panose="00000400000000000000" pitchFamily="2" charset="-78"/>
              </a:rPr>
              <a:t>سرگذشت پسر بچه ی کوچکی است که حالا بزرگ شده و دوباره با پدر خود ، که سالها پیش اورا رها  کرده بود ،ملاقات می کند . از آن سبک داستان های ترحم بر انگیز و ناراحت کننده ! </a:t>
            </a:r>
          </a:p>
          <a:p>
            <a:pPr lvl="0" algn="just" defTabSz="457200" rtl="1">
              <a:spcBef>
                <a:spcPts val="1000"/>
              </a:spcBef>
              <a:buClr>
                <a:srgbClr val="B31166"/>
              </a:buClr>
              <a:buSzPct val="80000"/>
            </a:pPr>
            <a:r>
              <a:rPr lang="fa-IR" sz="2800" dirty="0">
                <a:solidFill>
                  <a:prstClr val="black">
                    <a:lumMod val="75000"/>
                    <a:lumOff val="25000"/>
                  </a:prstClr>
                </a:solidFill>
                <a:latin typeface="Arabic Typesetting" panose="03020402040406030203" pitchFamily="66" charset="-78"/>
                <a:cs typeface="B Nazanin" panose="00000400000000000000" pitchFamily="2" charset="-78"/>
              </a:rPr>
              <a:t>شرح اتفاقاتی که بعد از گم شدنش برایش  روی داده  و احساسات پیچیده و مبهم او بعد از ملاقات مجدد با پدرش ، درک داستان را برای شما آسان تر می کند و اگر خود را جای او بگذازید ،حس ترس و درد تنهایی رادر وجودتان حس می کنید .</a:t>
            </a:r>
            <a:endParaRPr lang="en-US" sz="2800" dirty="0">
              <a:solidFill>
                <a:prstClr val="black">
                  <a:lumMod val="75000"/>
                  <a:lumOff val="25000"/>
                </a:prstClr>
              </a:solidFill>
              <a:latin typeface="Arabic Typesetting" panose="03020402040406030203" pitchFamily="66" charset="-78"/>
              <a:cs typeface="B Nazanin"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3424005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1"/>
            <a:ext cx="6324600" cy="1447799"/>
          </a:xfrm>
        </p:spPr>
        <p:txBody>
          <a:bodyPr/>
          <a:lstStyle/>
          <a:p>
            <a:r>
              <a:rPr lang="fa-IR" dirty="0" smtClean="0"/>
              <a:t>بخشي از داستان</a:t>
            </a:r>
            <a:endParaRPr lang="en-US" dirty="0"/>
          </a:p>
        </p:txBody>
      </p:sp>
      <p:sp>
        <p:nvSpPr>
          <p:cNvPr id="3" name="Subtitle 2"/>
          <p:cNvSpPr>
            <a:spLocks noGrp="1"/>
          </p:cNvSpPr>
          <p:nvPr>
            <p:ph type="subTitle" idx="1"/>
          </p:nvPr>
        </p:nvSpPr>
        <p:spPr>
          <a:xfrm>
            <a:off x="1371600" y="1828800"/>
            <a:ext cx="6400800" cy="4419600"/>
          </a:xfrm>
        </p:spPr>
        <p:txBody>
          <a:bodyPr>
            <a:normAutofit fontScale="77500" lnSpcReduction="20000"/>
          </a:bodyPr>
          <a:lstStyle/>
          <a:p>
            <a:pPr algn="r" rtl="1"/>
            <a:r>
              <a:rPr lang="fa-IR" dirty="0">
                <a:solidFill>
                  <a:schemeClr val="tx1"/>
                </a:solidFill>
                <a:cs typeface="B Nazanin" panose="00000400000000000000" pitchFamily="2" charset="-78"/>
              </a:rPr>
              <a:t>بهم گفته بود اگر جایی گم شدم پیش پلیس بروم . اما من چه می دانستم پلیس کجاست . به علاوه از پلیس ها می ترسیدم پس بیخیال شدم و باز هم منتظر ماندم ...</a:t>
            </a:r>
            <a:endParaRPr lang="en-US" dirty="0">
              <a:solidFill>
                <a:schemeClr val="tx1"/>
              </a:solidFill>
              <a:cs typeface="B Nazanin" panose="00000400000000000000" pitchFamily="2" charset="-78"/>
            </a:endParaRPr>
          </a:p>
          <a:p>
            <a:pPr algn="r" rtl="1"/>
            <a:r>
              <a:rPr lang="fa-IR" dirty="0">
                <a:solidFill>
                  <a:schemeClr val="tx1"/>
                </a:solidFill>
                <a:cs typeface="B Nazanin" panose="00000400000000000000" pitchFamily="2" charset="-78"/>
              </a:rPr>
              <a:t>آن روز اولین و تنها باری بود که ترس را ، ترس واقعی را تجربه کردم. در شهر و محله ای شلوغ، تنها و بدون هیچ پشت و پناهی ،چیزی که فقط تو فیلم ها دیده اید !</a:t>
            </a:r>
            <a:endParaRPr lang="en-US" dirty="0">
              <a:solidFill>
                <a:schemeClr val="tx1"/>
              </a:solidFill>
              <a:cs typeface="B Nazanin" panose="00000400000000000000" pitchFamily="2" charset="-78"/>
            </a:endParaRPr>
          </a:p>
          <a:p>
            <a:pPr algn="r" rtl="1"/>
            <a:r>
              <a:rPr lang="fa-IR" dirty="0">
                <a:solidFill>
                  <a:schemeClr val="tx1"/>
                </a:solidFill>
                <a:cs typeface="B Nazanin" panose="00000400000000000000" pitchFamily="2" charset="-78"/>
              </a:rPr>
              <a:t>از منتظر ماندن خسته شدم و تصمیم گرفتم خودم دنبالش بگردم . شروع به حرکت کردم در کوچه ها و خیابان هایی که هیچی از آنها نمیدانستم . از آنها عبور میکردم و بیشتر گم می شدم .آنقدر راه رفتم که در نهایت بی حال روی زمین افتادم.در آن تاریکی و در کوچه پس کوچه های خلوت ، کسی متوجه ی پیکر کوچکی که روی زمین سرد افتاده بود و قلبش تند تند می زد و بی اختیار اشک می ریخت ،</a:t>
            </a:r>
            <a:r>
              <a:rPr lang="fa-IR" dirty="0" smtClean="0">
                <a:solidFill>
                  <a:schemeClr val="tx1"/>
                </a:solidFill>
                <a:cs typeface="B Nazanin" panose="00000400000000000000" pitchFamily="2" charset="-78"/>
              </a:rPr>
              <a:t>نمی‌شد </a:t>
            </a:r>
            <a:r>
              <a:rPr lang="fa-IR" dirty="0">
                <a:solidFill>
                  <a:schemeClr val="tx1"/>
                </a:solidFill>
                <a:cs typeface="B Nazanin" panose="00000400000000000000" pitchFamily="2" charset="-78"/>
              </a:rPr>
              <a:t>.</a:t>
            </a:r>
            <a:endParaRPr lang="en-US" dirty="0">
              <a:solidFill>
                <a:schemeClr val="tx1"/>
              </a:solidFill>
              <a:cs typeface="B Nazanin" panose="00000400000000000000" pitchFamily="2" charset="-78"/>
            </a:endParaRPr>
          </a:p>
          <a:p>
            <a:endParaRPr lang="en-US" dirty="0"/>
          </a:p>
        </p:txBody>
      </p:sp>
    </p:spTree>
    <p:extLst>
      <p:ext uri="{BB962C8B-B14F-4D97-AF65-F5344CB8AC3E}">
        <p14:creationId xmlns:p14="http://schemas.microsoft.com/office/powerpoint/2010/main" val="1597356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381001"/>
            <a:ext cx="5638800" cy="1066799"/>
          </a:xfrm>
        </p:spPr>
        <p:txBody>
          <a:bodyPr>
            <a:normAutofit fontScale="90000"/>
          </a:bodyPr>
          <a:lstStyle/>
          <a:p>
            <a:r>
              <a:rPr lang="fa-IR" dirty="0"/>
              <a:t>منِ بیدار، منِ خواب</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نويسنده سعيده صفي</a:t>
            </a:r>
            <a:endParaRPr lang="en-US" dirty="0">
              <a:cs typeface="B Nazanin" panose="00000400000000000000" pitchFamily="2" charset="-78"/>
            </a:endParaRPr>
          </a:p>
        </p:txBody>
      </p:sp>
      <p:sp>
        <p:nvSpPr>
          <p:cNvPr id="3" name="Subtitle 2"/>
          <p:cNvSpPr>
            <a:spLocks noGrp="1"/>
          </p:cNvSpPr>
          <p:nvPr>
            <p:ph type="subTitle" idx="1"/>
          </p:nvPr>
        </p:nvSpPr>
        <p:spPr>
          <a:xfrm>
            <a:off x="1371600" y="1905000"/>
            <a:ext cx="6400800" cy="4343400"/>
          </a:xfrm>
        </p:spPr>
        <p:txBody>
          <a:bodyPr>
            <a:normAutofit fontScale="77500" lnSpcReduction="20000"/>
          </a:bodyPr>
          <a:lstStyle/>
          <a:p>
            <a:pPr algn="just" rtl="1"/>
            <a:r>
              <a:rPr lang="fa-IR" dirty="0" smtClean="0">
                <a:solidFill>
                  <a:schemeClr val="tx1"/>
                </a:solidFill>
                <a:cs typeface="B Nazanin" panose="00000400000000000000" pitchFamily="2" charset="-78"/>
              </a:rPr>
              <a:t>به نظرشما </a:t>
            </a:r>
            <a:r>
              <a:rPr lang="fa-IR" dirty="0">
                <a:solidFill>
                  <a:schemeClr val="tx1"/>
                </a:solidFill>
                <a:cs typeface="B Nazanin" panose="00000400000000000000" pitchFamily="2" charset="-78"/>
              </a:rPr>
              <a:t>چه اتفاقی </a:t>
            </a:r>
            <a:r>
              <a:rPr lang="fa-IR" dirty="0" smtClean="0">
                <a:solidFill>
                  <a:schemeClr val="tx1"/>
                </a:solidFill>
                <a:cs typeface="B Nazanin" panose="00000400000000000000" pitchFamily="2" charset="-78"/>
              </a:rPr>
              <a:t>می تونه </a:t>
            </a:r>
            <a:r>
              <a:rPr lang="fa-IR" dirty="0">
                <a:solidFill>
                  <a:schemeClr val="tx1"/>
                </a:solidFill>
                <a:cs typeface="B Nazanin" panose="00000400000000000000" pitchFamily="2" charset="-78"/>
              </a:rPr>
              <a:t>عجیب باشه؟؟؟</a:t>
            </a:r>
            <a:br>
              <a:rPr lang="fa-IR" dirty="0">
                <a:solidFill>
                  <a:schemeClr val="tx1"/>
                </a:solidFill>
                <a:cs typeface="B Nazanin" panose="00000400000000000000" pitchFamily="2" charset="-78"/>
              </a:rPr>
            </a:br>
            <a:r>
              <a:rPr lang="fa-IR" dirty="0">
                <a:solidFill>
                  <a:schemeClr val="tx1"/>
                </a:solidFill>
                <a:cs typeface="B Nazanin" panose="00000400000000000000" pitchFamily="2" charset="-78"/>
              </a:rPr>
              <a:t>اول بیاین خود کلمه ی عجیب رو بررسی کنیم. عجیب چیزی که غیر ممکنه و معمولی نیست. به عنوان مثال در یک داستان وقتی یک شخصیت یک اتفاق عجیب و غیر معمول رو تجربه میکنه برای خواننده </a:t>
            </a:r>
            <a:r>
              <a:rPr lang="fa-IR" dirty="0" smtClean="0">
                <a:solidFill>
                  <a:schemeClr val="tx1"/>
                </a:solidFill>
                <a:cs typeface="B Nazanin" panose="00000400000000000000" pitchFamily="2" charset="-78"/>
              </a:rPr>
              <a:t>می تونه </a:t>
            </a:r>
            <a:r>
              <a:rPr lang="fa-IR" dirty="0">
                <a:solidFill>
                  <a:schemeClr val="tx1"/>
                </a:solidFill>
                <a:cs typeface="B Nazanin" panose="00000400000000000000" pitchFamily="2" charset="-78"/>
              </a:rPr>
              <a:t>جذاب باشه.ولی واقعا اگر توی زندگی واقعی اتفاق عجیبی بیفته واکنش شما به اون چیه؟من یک دختر شانزده ساله به نام پریا هستم ، دغدغه های نوجوانی خودم را دارم و وقتی که یک روز صبح در حال انجام برنامه ریزی روزانم بودم، اتفاق عجیبی و غیر معمولی برام اتفاق میفته یه اتقاق عجیب که به عنوان من خواب،من بیدار، برای من ثبت میشه. و این شروع این اتفاق عجیب با یک سری پرنده های کوچک و بامزه رقم </a:t>
            </a:r>
            <a:r>
              <a:rPr lang="fa-IR" dirty="0" smtClean="0">
                <a:solidFill>
                  <a:schemeClr val="tx1"/>
                </a:solidFill>
                <a:cs typeface="B Nazanin" panose="00000400000000000000" pitchFamily="2" charset="-78"/>
              </a:rPr>
              <a:t>می خوره</a:t>
            </a:r>
            <a:r>
              <a:rPr lang="fa-IR" dirty="0">
                <a:solidFill>
                  <a:schemeClr val="tx1"/>
                </a:solidFill>
                <a:cs typeface="B Nazanin" panose="00000400000000000000" pitchFamily="2" charset="-78"/>
              </a:rPr>
              <a:t>.</a:t>
            </a:r>
          </a:p>
          <a:p>
            <a:endParaRPr lang="en-US" dirty="0"/>
          </a:p>
        </p:txBody>
      </p:sp>
    </p:spTree>
    <p:extLst>
      <p:ext uri="{BB962C8B-B14F-4D97-AF65-F5344CB8AC3E}">
        <p14:creationId xmlns:p14="http://schemas.microsoft.com/office/powerpoint/2010/main" val="3889244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399"/>
            <a:ext cx="7848600" cy="1752599"/>
          </a:xfrm>
        </p:spPr>
        <p:txBody>
          <a:bodyPr/>
          <a:lstStyle/>
          <a:p>
            <a:r>
              <a:rPr lang="fa-IR" dirty="0" smtClean="0"/>
              <a:t>بخشي از داستان</a:t>
            </a:r>
            <a:endParaRPr lang="en-US" dirty="0"/>
          </a:p>
        </p:txBody>
      </p:sp>
      <p:sp>
        <p:nvSpPr>
          <p:cNvPr id="3" name="Subtitle 2"/>
          <p:cNvSpPr>
            <a:spLocks noGrp="1"/>
          </p:cNvSpPr>
          <p:nvPr>
            <p:ph type="subTitle" idx="1"/>
          </p:nvPr>
        </p:nvSpPr>
        <p:spPr>
          <a:xfrm>
            <a:off x="762000" y="1295400"/>
            <a:ext cx="7239000" cy="1066800"/>
          </a:xfrm>
        </p:spPr>
        <p:txBody>
          <a:bodyPr>
            <a:noAutofit/>
          </a:bodyPr>
          <a:lstStyle/>
          <a:p>
            <a:pPr algn="r"/>
            <a:r>
              <a:rPr lang="fa-IR" sz="2400" dirty="0">
                <a:solidFill>
                  <a:schemeClr val="tx1"/>
                </a:solidFill>
                <a:latin typeface="Century Gothic" panose="020B0502020202020204"/>
                <a:ea typeface="+mj-ea"/>
                <a:cs typeface="B Nazanin" panose="00000400000000000000" pitchFamily="2" charset="-78"/>
              </a:rPr>
              <a:t>« صدای خروپ خروپ خوردن پفیلا در اتاق می‌پیچید . مشتاقانه فیلم را تماشا می‌کردم .که با باد سردی که ناگهانی به صورت و بدنم برخورد می‌کند ،متعجب و شگفت زده به زیر میزم نگاه می‌کنم.</a:t>
            </a:r>
            <a:br>
              <a:rPr lang="fa-IR" sz="2400" dirty="0">
                <a:solidFill>
                  <a:schemeClr val="tx1"/>
                </a:solidFill>
                <a:latin typeface="Century Gothic" panose="020B0502020202020204"/>
                <a:ea typeface="+mj-ea"/>
                <a:cs typeface="B Nazanin" panose="00000400000000000000" pitchFamily="2" charset="-78"/>
              </a:rPr>
            </a:br>
            <a:r>
              <a:rPr lang="fa-IR" sz="2400" dirty="0">
                <a:solidFill>
                  <a:schemeClr val="tx1"/>
                </a:solidFill>
                <a:latin typeface="Century Gothic" panose="020B0502020202020204"/>
                <a:ea typeface="+mj-ea"/>
                <a:cs typeface="B Nazanin" panose="00000400000000000000" pitchFamily="2" charset="-78"/>
              </a:rPr>
              <a:t>با چشم های درشت شده به دیوار و کف اتاقم نگاه می‌کنم که از همدیگر فاصله گرفته و شکافی بزرگ ایجاد کرده بودند.</a:t>
            </a:r>
            <a:br>
              <a:rPr lang="fa-IR" sz="2400" dirty="0">
                <a:solidFill>
                  <a:schemeClr val="tx1"/>
                </a:solidFill>
                <a:latin typeface="Century Gothic" panose="020B0502020202020204"/>
                <a:ea typeface="+mj-ea"/>
                <a:cs typeface="B Nazanin" panose="00000400000000000000" pitchFamily="2" charset="-78"/>
              </a:rPr>
            </a:br>
            <a:r>
              <a:rPr lang="fa-IR" sz="2400" dirty="0">
                <a:solidFill>
                  <a:schemeClr val="tx1"/>
                </a:solidFill>
                <a:latin typeface="Century Gothic" panose="020B0502020202020204"/>
                <a:ea typeface="+mj-ea"/>
                <a:cs typeface="B Nazanin" panose="00000400000000000000" pitchFamily="2" charset="-78"/>
              </a:rPr>
              <a:t>با مغزی که نمی‌توانست منظره رو به رو را هضم کند به ارتفاع غیر عادی زیر پاهایم نگاه می‌کردم .انگار بالای برج میلاد ایستاده بودم و خانه ها و ماشین ها را به صورت لکه ها و نقطه های رنگی می‌دیدم. ترس ارام ارام راهش را برای رسیدن به وجودم باز می‌کرد .و من از شدت بهتی که نمی‌توانستم از آن رهایی پیدا کنم کنترل تمام ماهیچه هایم را از دست داده و خشک شده روی صندلی ام نشسته بودم.تارهای صوتی حنجره ام انگار از کار افتاده بودند و حتی توانایی عکس العمل عادی به آن اتفاق عجیب را نداشتم.»</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724332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xplosion 1 3"/>
          <p:cNvSpPr/>
          <p:nvPr/>
        </p:nvSpPr>
        <p:spPr>
          <a:xfrm>
            <a:off x="838200" y="1319048"/>
            <a:ext cx="7162800" cy="4419600"/>
          </a:xfrm>
          <a:prstGeom prst="irregularSeal1">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8800" dirty="0" smtClean="0">
                <a:solidFill>
                  <a:schemeClr val="tx1">
                    <a:lumMod val="95000"/>
                    <a:lumOff val="5000"/>
                  </a:schemeClr>
                </a:solidFill>
                <a:latin typeface="IranNastaliq" panose="02020505000000020003" pitchFamily="18" charset="0"/>
                <a:cs typeface="B Nazanin" panose="00000400000000000000" pitchFamily="2" charset="-78"/>
              </a:rPr>
              <a:t>با تشکر</a:t>
            </a:r>
            <a:endParaRPr lang="fa-IR" sz="8800" dirty="0">
              <a:solidFill>
                <a:schemeClr val="tx1">
                  <a:lumMod val="95000"/>
                  <a:lumOff val="5000"/>
                </a:schemeClr>
              </a:solidFill>
              <a:latin typeface="IranNastaliq" panose="02020505000000020003" pitchFamily="18" charset="0"/>
              <a:cs typeface="B Nazanin" panose="00000400000000000000" pitchFamily="2" charset="-78"/>
            </a:endParaRPr>
          </a:p>
        </p:txBody>
      </p:sp>
    </p:spTree>
    <p:extLst>
      <p:ext uri="{BB962C8B-B14F-4D97-AF65-F5344CB8AC3E}">
        <p14:creationId xmlns:p14="http://schemas.microsoft.com/office/powerpoint/2010/main" val="1729793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52600"/>
            <a:ext cx="7162800" cy="4952999"/>
          </a:xfrm>
        </p:spPr>
        <p:txBody>
          <a:bodyPr numCol="1">
            <a:normAutofit fontScale="92500" lnSpcReduction="10000"/>
          </a:bodyPr>
          <a:lstStyle/>
          <a:p>
            <a:pPr marL="0" indent="0" algn="ctr">
              <a:buNone/>
            </a:pPr>
            <a:r>
              <a:rPr lang="fa-IR" dirty="0" smtClean="0">
                <a:cs typeface="B Nazanin" panose="00000400000000000000" pitchFamily="2" charset="-78"/>
              </a:rPr>
              <a:t>اداره آموزش و پرورش منطقه سه شهر تهران</a:t>
            </a:r>
          </a:p>
          <a:p>
            <a:pPr marL="0" indent="0" algn="ctr">
              <a:buNone/>
            </a:pPr>
            <a:r>
              <a:rPr lang="fa-IR" dirty="0">
                <a:cs typeface="B Nazanin" panose="00000400000000000000" pitchFamily="2" charset="-78"/>
              </a:rPr>
              <a:t>دبيرستان </a:t>
            </a:r>
            <a:r>
              <a:rPr lang="fa-IR" dirty="0" smtClean="0">
                <a:cs typeface="B Nazanin" panose="00000400000000000000" pitchFamily="2" charset="-78"/>
              </a:rPr>
              <a:t>فرزانگان 3</a:t>
            </a:r>
          </a:p>
          <a:p>
            <a:pPr marL="0" indent="0" algn="ctr">
              <a:buNone/>
            </a:pPr>
            <a:endParaRPr lang="fa-IR" dirty="0" smtClean="0">
              <a:cs typeface="B Nazanin" panose="00000400000000000000" pitchFamily="2" charset="-78"/>
            </a:endParaRPr>
          </a:p>
          <a:p>
            <a:pPr marL="0" indent="0" algn="ctr">
              <a:buNone/>
            </a:pPr>
            <a:r>
              <a:rPr lang="fa-IR" dirty="0" smtClean="0">
                <a:cs typeface="B Nazanin" panose="00000400000000000000" pitchFamily="2" charset="-78"/>
              </a:rPr>
              <a:t> </a:t>
            </a:r>
            <a:r>
              <a:rPr lang="fa-IR" b="1" dirty="0">
                <a:cs typeface="B Nazanin" panose="00000400000000000000" pitchFamily="2" charset="-78"/>
              </a:rPr>
              <a:t>مجموعه </a:t>
            </a:r>
            <a:r>
              <a:rPr lang="fa-IR" b="1" dirty="0" smtClean="0">
                <a:cs typeface="B Nazanin" panose="00000400000000000000" pitchFamily="2" charset="-78"/>
              </a:rPr>
              <a:t>داستان  شبيه خودم مي نويسم</a:t>
            </a:r>
          </a:p>
          <a:p>
            <a:pPr marL="0" indent="0" algn="ctr">
              <a:buNone/>
            </a:pPr>
            <a:endParaRPr lang="fa-IR" b="1" dirty="0" smtClean="0">
              <a:cs typeface="B Nazanin" panose="00000400000000000000" pitchFamily="2" charset="-78"/>
            </a:endParaRPr>
          </a:p>
          <a:p>
            <a:pPr marL="0" indent="0" algn="ctr">
              <a:buNone/>
            </a:pPr>
            <a:r>
              <a:rPr lang="fa-IR" dirty="0" smtClean="0">
                <a:cs typeface="B Nazanin" panose="00000400000000000000" pitchFamily="2" charset="-78"/>
              </a:rPr>
              <a:t>نویسندگان : نورا توکلی، كيانا اميري، سعيده صفي، نرگس نوري، فاطمه نيك خواه</a:t>
            </a:r>
          </a:p>
          <a:p>
            <a:pPr marL="0" indent="0" algn="ctr">
              <a:buNone/>
            </a:pPr>
            <a:endParaRPr lang="fa-IR" dirty="0" smtClean="0">
              <a:cs typeface="B Nazanin" panose="00000400000000000000" pitchFamily="2" charset="-78"/>
            </a:endParaRPr>
          </a:p>
          <a:p>
            <a:pPr marL="0" indent="0" algn="ctr">
              <a:buNone/>
            </a:pPr>
            <a:r>
              <a:rPr lang="fa-IR" dirty="0" smtClean="0">
                <a:cs typeface="B Nazanin" panose="00000400000000000000" pitchFamily="2" charset="-78"/>
              </a:rPr>
              <a:t>دبیر راهنما : فرزانه سالمی</a:t>
            </a:r>
          </a:p>
          <a:p>
            <a:pPr marL="0" indent="0" algn="ctr">
              <a:buNone/>
            </a:pPr>
            <a:r>
              <a:rPr lang="fa-IR" dirty="0" smtClean="0">
                <a:cs typeface="B Nazanin" panose="00000400000000000000" pitchFamily="2" charset="-78"/>
              </a:rPr>
              <a:t>سال تحصیلی : 1401-1400</a:t>
            </a:r>
          </a:p>
          <a:p>
            <a:pPr marL="0" indent="0" algn="r">
              <a:buNone/>
            </a:pPr>
            <a:endParaRPr lang="fa-IR" dirty="0">
              <a:cs typeface="B Nazanin" panose="00000400000000000000" pitchFamily="2" charset="-78"/>
            </a:endParaRPr>
          </a:p>
        </p:txBody>
      </p:sp>
    </p:spTree>
    <p:extLst>
      <p:ext uri="{BB962C8B-B14F-4D97-AF65-F5344CB8AC3E}">
        <p14:creationId xmlns:p14="http://schemas.microsoft.com/office/powerpoint/2010/main" val="17001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76401"/>
            <a:ext cx="6934200" cy="3581400"/>
          </a:xfrm>
        </p:spPr>
        <p:txBody>
          <a:bodyPr>
            <a:normAutofit fontScale="85000" lnSpcReduction="10000"/>
          </a:bodyPr>
          <a:lstStyle/>
          <a:p>
            <a:pPr marL="0" indent="0" algn="r" rtl="1">
              <a:buNone/>
            </a:pPr>
            <a:r>
              <a:rPr lang="fa-IR" b="1" dirty="0" smtClean="0">
                <a:cs typeface="B Nazanin" panose="00000400000000000000" pitchFamily="2" charset="-78"/>
              </a:rPr>
              <a:t>معرفی نویسندگان</a:t>
            </a:r>
          </a:p>
          <a:p>
            <a:pPr marL="0" indent="0" algn="r" rtl="1">
              <a:buNone/>
            </a:pPr>
            <a:endParaRPr lang="fa-IR" b="1" dirty="0" smtClean="0">
              <a:cs typeface="B Nazanin" panose="00000400000000000000" pitchFamily="2" charset="-78"/>
            </a:endParaRPr>
          </a:p>
          <a:p>
            <a:pPr marL="0" indent="0" algn="just" rtl="1">
              <a:buNone/>
            </a:pPr>
            <a:r>
              <a:rPr lang="fa-IR" dirty="0" smtClean="0">
                <a:cs typeface="B Nazanin" panose="00000400000000000000" pitchFamily="2" charset="-78"/>
              </a:rPr>
              <a:t>نويسندگان اين مجموعه پنح نفر از دانش آموزان دبيرستان فرزانگان 3 هستند كه در كارگاه داستان نويسي داستانهايي در ژانرهاي مختلف و سبك هاي متفاوت نوشته اند گاه با اتفاق‌هايي كه برايشان افتاده گاه هم بر اسب خيال تاخته اند. </a:t>
            </a:r>
          </a:p>
          <a:p>
            <a:pPr marL="0" indent="0" algn="just" rtl="1">
              <a:buNone/>
            </a:pPr>
            <a:endParaRPr lang="fa-IR" dirty="0" smtClean="0">
              <a:cs typeface="B Nazanin" panose="00000400000000000000" pitchFamily="2" charset="-78"/>
            </a:endParaRPr>
          </a:p>
          <a:p>
            <a:pPr marL="0" indent="0" algn="just" rtl="1">
              <a:buNone/>
            </a:pPr>
            <a:r>
              <a:rPr lang="fa-IR" dirty="0" smtClean="0">
                <a:cs typeface="B Nazanin" panose="00000400000000000000" pitchFamily="2" charset="-78"/>
              </a:rPr>
              <a:t>ما نويسندگاني هستيم كه شبيه خودمان مي نويسيم.</a:t>
            </a:r>
          </a:p>
          <a:p>
            <a:pPr marL="0" indent="0" algn="just" rtl="1">
              <a:buNone/>
            </a:pPr>
            <a:endParaRPr lang="fa-IR" dirty="0" smtClean="0">
              <a:cs typeface="B Nazanin" panose="00000400000000000000" pitchFamily="2" charset="-78"/>
            </a:endParaRPr>
          </a:p>
        </p:txBody>
      </p:sp>
    </p:spTree>
    <p:extLst>
      <p:ext uri="{BB962C8B-B14F-4D97-AF65-F5344CB8AC3E}">
        <p14:creationId xmlns:p14="http://schemas.microsoft.com/office/powerpoint/2010/main" val="3287734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81200"/>
            <a:ext cx="6400800" cy="4678363"/>
          </a:xfrm>
        </p:spPr>
        <p:txBody>
          <a:bodyPr/>
          <a:lstStyle/>
          <a:p>
            <a:pPr marL="0" indent="0" algn="r">
              <a:buNone/>
            </a:pPr>
            <a:r>
              <a:rPr lang="fa-IR" b="1" dirty="0" smtClean="0">
                <a:cs typeface="B Nazanin" panose="00000400000000000000" pitchFamily="2" charset="-78"/>
              </a:rPr>
              <a:t>قسمت کوتاهی از داستان غبار زندگی</a:t>
            </a:r>
          </a:p>
          <a:p>
            <a:pPr marL="0" indent="0" algn="r">
              <a:buNone/>
            </a:pPr>
            <a:r>
              <a:rPr lang="fa-IR" sz="2800" dirty="0" smtClean="0">
                <a:cs typeface="B Nazanin" panose="00000400000000000000" pitchFamily="2" charset="-78"/>
              </a:rPr>
              <a:t>نوشته ي نورا توكلي</a:t>
            </a:r>
          </a:p>
          <a:p>
            <a:pPr marL="0" indent="0" algn="r">
              <a:buNone/>
            </a:pPr>
            <a:r>
              <a:rPr lang="fa-IR" sz="2800" dirty="0">
                <a:cs typeface="B Nazanin" panose="00000400000000000000" pitchFamily="2" charset="-78"/>
              </a:rPr>
              <a:t>بعد از اینکه محمد پشت سنگ پناه گرفت ، به دنبال اون شکارچی دویدم و قبل از اینکه یک قوچ معصوم رو زخمی کنه دستیگرش کردم  . دستاش رو به دستای خودم بستم و به مرکز خبر دادم که یک نفرو دستیگر کردم  ولی هنوز یک شکارچی دیگه توی منطقه است. صدای تیر تموم تن و بدنم رو لرزوند . نکنه برای محمد که تازه اومده بود اینجا ، اون هم روز اول ، اتفاقی </a:t>
            </a:r>
            <a:r>
              <a:rPr lang="fa-IR" sz="2800" dirty="0" smtClean="0">
                <a:cs typeface="B Nazanin" panose="00000400000000000000" pitchFamily="2" charset="-78"/>
              </a:rPr>
              <a:t>بیفته </a:t>
            </a:r>
            <a:r>
              <a:rPr lang="fa-IR" sz="2800" dirty="0">
                <a:cs typeface="B Nazanin" panose="00000400000000000000" pitchFamily="2" charset="-78"/>
              </a:rPr>
              <a:t>. </a:t>
            </a:r>
          </a:p>
          <a:p>
            <a:pPr marL="0" indent="0" algn="r">
              <a:buNone/>
            </a:pPr>
            <a:endParaRPr lang="fa-IR" sz="2800" dirty="0">
              <a:cs typeface="B Nazanin" panose="00000400000000000000" pitchFamily="2" charset="-78"/>
            </a:endParaRPr>
          </a:p>
        </p:txBody>
      </p:sp>
    </p:spTree>
    <p:extLst>
      <p:ext uri="{BB962C8B-B14F-4D97-AF65-F5344CB8AC3E}">
        <p14:creationId xmlns:p14="http://schemas.microsoft.com/office/powerpoint/2010/main" val="3672550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0"/>
            <a:ext cx="6400800" cy="4602163"/>
          </a:xfrm>
        </p:spPr>
        <p:txBody>
          <a:bodyPr>
            <a:normAutofit lnSpcReduction="10000"/>
          </a:bodyPr>
          <a:lstStyle/>
          <a:p>
            <a:pPr marL="0" indent="0" algn="r">
              <a:buNone/>
            </a:pPr>
            <a:r>
              <a:rPr lang="fa-IR" sz="2800" dirty="0">
                <a:cs typeface="B Nazanin" panose="00000400000000000000" pitchFamily="2" charset="-78"/>
              </a:rPr>
              <a:t>دست اون نامرد رو کشیدم و به سمت محمد دویدم که دیدم ...</a:t>
            </a:r>
          </a:p>
          <a:p>
            <a:pPr marL="0" indent="0" algn="r">
              <a:buNone/>
            </a:pPr>
            <a:r>
              <a:rPr lang="fa-IR" sz="2800" dirty="0">
                <a:cs typeface="B Nazanin" panose="00000400000000000000" pitchFamily="2" charset="-78"/>
              </a:rPr>
              <a:t>دیدم محمد دستش را ، رو پهلوش گرفته و داره جلوی خونریزی رو میگیره . با عجله و استرس رفتم سمتش :« بهت شلیک کرد ؟ کجاست ؟ کجاااا فراااار کرد ؟ »</a:t>
            </a:r>
          </a:p>
          <a:p>
            <a:pPr marL="0" indent="0" algn="r">
              <a:buNone/>
            </a:pPr>
            <a:r>
              <a:rPr lang="fa-IR" sz="2800" dirty="0">
                <a:cs typeface="B Nazanin" panose="00000400000000000000" pitchFamily="2" charset="-78"/>
              </a:rPr>
              <a:t>محمد زد زیر گریه و همینطور که جلوی خونریزی رو میگرفت با سرش به پشت سرم اشاره کرد . سرم رو چرخوندم که دیدم یکی روی زمین افتاده . :« نههه . محمد نگو که این تو بودی که به اون شلیک کردی .»</a:t>
            </a:r>
          </a:p>
          <a:p>
            <a:pPr marL="0" indent="0" algn="r">
              <a:buNone/>
            </a:pPr>
            <a:r>
              <a:rPr lang="fa-IR" sz="2800" dirty="0" smtClean="0">
                <a:cs typeface="B Nazanin" panose="00000400000000000000" pitchFamily="2" charset="-78"/>
              </a:rPr>
              <a:t> </a:t>
            </a:r>
            <a:endParaRPr lang="fa-IR" sz="2800" dirty="0">
              <a:cs typeface="B Nazanin" panose="00000400000000000000" pitchFamily="2" charset="-78"/>
            </a:endParaRPr>
          </a:p>
          <a:p>
            <a:pPr marL="0" indent="0" algn="r">
              <a:buNone/>
            </a:pPr>
            <a:endParaRPr lang="fa-IR" sz="2800" dirty="0">
              <a:cs typeface="B Nazanin" panose="00000400000000000000" pitchFamily="2" charset="-78"/>
            </a:endParaRPr>
          </a:p>
        </p:txBody>
      </p:sp>
    </p:spTree>
    <p:extLst>
      <p:ext uri="{BB962C8B-B14F-4D97-AF65-F5344CB8AC3E}">
        <p14:creationId xmlns:p14="http://schemas.microsoft.com/office/powerpoint/2010/main" val="1719052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7010400" cy="5364163"/>
          </a:xfrm>
        </p:spPr>
        <p:txBody>
          <a:bodyPr>
            <a:normAutofit/>
          </a:bodyPr>
          <a:lstStyle/>
          <a:p>
            <a:pPr marL="0" indent="0" algn="r" rtl="1">
              <a:buNone/>
            </a:pPr>
            <a:r>
              <a:rPr lang="fa-IR" sz="2800" dirty="0">
                <a:cs typeface="B Nazanin" panose="00000400000000000000" pitchFamily="2" charset="-78"/>
              </a:rPr>
              <a:t>انقدر گریه اش شدت گرفته بود که نمیتونست حرف بزنه </a:t>
            </a:r>
          </a:p>
          <a:p>
            <a:pPr marL="0" indent="0" algn="r" rtl="1">
              <a:buNone/>
            </a:pPr>
            <a:r>
              <a:rPr lang="fa-IR" sz="2800" dirty="0">
                <a:cs typeface="B Nazanin" panose="00000400000000000000" pitchFamily="2" charset="-78"/>
              </a:rPr>
              <a:t>:« باشه . باشه آروم باش»</a:t>
            </a:r>
          </a:p>
          <a:p>
            <a:pPr marL="0" indent="0" algn="r" rtl="1">
              <a:buNone/>
            </a:pPr>
            <a:r>
              <a:rPr lang="fa-IR" sz="2800" dirty="0">
                <a:cs typeface="B Nazanin" panose="00000400000000000000" pitchFamily="2" charset="-78"/>
              </a:rPr>
              <a:t>سرش رو به نشونه منفی تکون داد . میخواست چیزی بگه که نیرو ها به سمتمون دویدن و هم محمد و هم اون شکارچی رو روی بلانکارد گذاشتن و از کوه پایین بردن . </a:t>
            </a:r>
          </a:p>
          <a:p>
            <a:pPr marL="0" indent="0" algn="r" rtl="1">
              <a:buNone/>
            </a:pPr>
            <a:endParaRPr lang="fa-IR" sz="2800" dirty="0"/>
          </a:p>
        </p:txBody>
      </p:sp>
    </p:spTree>
    <p:extLst>
      <p:ext uri="{BB962C8B-B14F-4D97-AF65-F5344CB8AC3E}">
        <p14:creationId xmlns:p14="http://schemas.microsoft.com/office/powerpoint/2010/main" val="1699199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6934200" cy="5211763"/>
          </a:xfrm>
        </p:spPr>
        <p:txBody>
          <a:bodyPr/>
          <a:lstStyle/>
          <a:p>
            <a:pPr marL="0" indent="0" algn="r">
              <a:buNone/>
            </a:pPr>
            <a:r>
              <a:rPr lang="fa-IR" b="1" dirty="0" smtClean="0">
                <a:cs typeface="B Nazanin" panose="00000400000000000000" pitchFamily="2" charset="-78"/>
              </a:rPr>
              <a:t>خلاصه داستان:</a:t>
            </a:r>
          </a:p>
          <a:p>
            <a:pPr marL="0" indent="0" algn="r">
              <a:buNone/>
            </a:pPr>
            <a:endParaRPr lang="fa-IR" b="1" dirty="0">
              <a:cs typeface="B Nazanin" panose="00000400000000000000" pitchFamily="2" charset="-78"/>
            </a:endParaRPr>
          </a:p>
          <a:p>
            <a:pPr marL="0" indent="0" algn="r">
              <a:buNone/>
            </a:pPr>
            <a:r>
              <a:rPr lang="fa-IR" sz="2800" dirty="0" smtClean="0">
                <a:cs typeface="B Nazanin" panose="00000400000000000000" pitchFamily="2" charset="-78"/>
              </a:rPr>
              <a:t>این داستان درباره محیط بانی به نام محمد است که شخصیت اصلی داستان را در بر می گیرد . </a:t>
            </a:r>
          </a:p>
          <a:p>
            <a:pPr marL="0" indent="0" algn="r">
              <a:buNone/>
            </a:pPr>
            <a:r>
              <a:rPr lang="fa-IR" sz="2800" dirty="0" smtClean="0">
                <a:cs typeface="B Nazanin" panose="00000400000000000000" pitchFamily="2" charset="-78"/>
              </a:rPr>
              <a:t>محمد همسر خود را به تازگی ، از دست داده و به مدت یک هفته مرخصی بود .</a:t>
            </a:r>
          </a:p>
          <a:p>
            <a:pPr marL="0" indent="0" algn="r">
              <a:buNone/>
            </a:pPr>
            <a:r>
              <a:rPr lang="fa-IR" sz="2800" dirty="0" smtClean="0">
                <a:cs typeface="B Nazanin" panose="00000400000000000000" pitchFamily="2" charset="-78"/>
              </a:rPr>
              <a:t>پس از بازگشت به محل کارش توسط مدیر مرکز به ماموریت فرستاده میشود . منطقه ای در اطراف کردستان .</a:t>
            </a:r>
            <a:endParaRPr lang="fa-IR" sz="2800" dirty="0">
              <a:cs typeface="B Nazanin" panose="00000400000000000000" pitchFamily="2" charset="-78"/>
            </a:endParaRPr>
          </a:p>
        </p:txBody>
      </p:sp>
    </p:spTree>
    <p:extLst>
      <p:ext uri="{BB962C8B-B14F-4D97-AF65-F5344CB8AC3E}">
        <p14:creationId xmlns:p14="http://schemas.microsoft.com/office/powerpoint/2010/main" val="4076868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6553200" cy="5287963"/>
          </a:xfrm>
        </p:spPr>
        <p:txBody>
          <a:bodyPr>
            <a:normAutofit/>
          </a:bodyPr>
          <a:lstStyle/>
          <a:p>
            <a:pPr marL="0" indent="0" algn="r">
              <a:buNone/>
            </a:pPr>
            <a:r>
              <a:rPr lang="fa-IR" sz="2800" dirty="0" smtClean="0">
                <a:cs typeface="B Nazanin" panose="00000400000000000000" pitchFamily="2" charset="-78"/>
              </a:rPr>
              <a:t>او برای اینکه هم حال خودش و هم دخترش ، از فضای غم زده خانه خارج شود ، قبول می کند که به این ماموریت برود اما این ماموریت ، ماموریتی غیرقابل بازگشت است . </a:t>
            </a:r>
            <a:endParaRPr lang="fa-IR" sz="2800" dirty="0">
              <a:cs typeface="B Nazanin" panose="00000400000000000000" pitchFamily="2" charset="-78"/>
            </a:endParaRPr>
          </a:p>
          <a:p>
            <a:pPr marL="0" indent="0" algn="r">
              <a:buNone/>
            </a:pPr>
            <a:r>
              <a:rPr lang="fa-IR" sz="2800" dirty="0" smtClean="0">
                <a:cs typeface="B Nazanin" panose="00000400000000000000" pitchFamily="2" charset="-78"/>
              </a:rPr>
              <a:t>او در همان روز اول به یکی از همکارانش ، با شکارچی های غیر مجاز روبه رو می شود . </a:t>
            </a:r>
          </a:p>
          <a:p>
            <a:pPr marL="0" indent="0" algn="r">
              <a:buNone/>
            </a:pPr>
            <a:r>
              <a:rPr lang="fa-IR" sz="2800" dirty="0" smtClean="0">
                <a:cs typeface="B Nazanin" panose="00000400000000000000" pitchFamily="2" charset="-78"/>
              </a:rPr>
              <a:t>اول در مقابل آنها مقاومت می کند . اما چاقو می خورد و </a:t>
            </a:r>
            <a:r>
              <a:rPr lang="en-US" sz="2800" dirty="0" smtClean="0">
                <a:cs typeface="B Nazanin" panose="00000400000000000000" pitchFamily="2" charset="-78"/>
              </a:rPr>
              <a:t>.</a:t>
            </a:r>
            <a:r>
              <a:rPr lang="fa-IR" sz="2800" dirty="0" smtClean="0">
                <a:cs typeface="B Nazanin" panose="00000400000000000000" pitchFamily="2" charset="-78"/>
              </a:rPr>
              <a:t>برای دفاع از خود به آن شکارچی ، شلیک می کند </a:t>
            </a:r>
            <a:endParaRPr lang="fa-IR" sz="2800" dirty="0">
              <a:cs typeface="B Nazanin" panose="00000400000000000000" pitchFamily="2" charset="-78"/>
            </a:endParaRPr>
          </a:p>
        </p:txBody>
      </p:sp>
    </p:spTree>
    <p:extLst>
      <p:ext uri="{BB962C8B-B14F-4D97-AF65-F5344CB8AC3E}">
        <p14:creationId xmlns:p14="http://schemas.microsoft.com/office/powerpoint/2010/main" val="1317143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1616</Words>
  <Application>Microsoft Office PowerPoint</Application>
  <PresentationFormat>On-screen Show (4:3)</PresentationFormat>
  <Paragraphs>72</Paragraphs>
  <Slides>26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Arabic Typesetting</vt:lpstr>
      <vt:lpstr>Arial</vt:lpstr>
      <vt:lpstr>B Nazanin</vt:lpstr>
      <vt:lpstr>Calibri</vt:lpstr>
      <vt:lpstr>Calibri Light</vt:lpstr>
      <vt:lpstr>Century Gothic</vt:lpstr>
      <vt:lpstr>Century Schoolbook</vt:lpstr>
      <vt:lpstr>IranNastaliq</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بخشي از داستان</vt:lpstr>
      <vt:lpstr>لحظه ای در تاریکی  نويسنده نرگس نوري</vt:lpstr>
      <vt:lpstr>PowerPoint Presentation</vt:lpstr>
      <vt:lpstr>PowerPoint Presentation</vt:lpstr>
      <vt:lpstr>بخشي از داستان</vt:lpstr>
      <vt:lpstr>گمشده  نويسنده فاطمه نيك خواه</vt:lpstr>
      <vt:lpstr>بخشي از داستان</vt:lpstr>
      <vt:lpstr>منِ بیدار، منِ خواب نويسنده سعيده صفي</vt:lpstr>
      <vt:lpstr>بخشي از داستان</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hgبسم الله الرحمن</dc:title>
  <dc:creator>nazanin</dc:creator>
  <cp:lastModifiedBy>l e n o v o</cp:lastModifiedBy>
  <cp:revision>19</cp:revision>
  <dcterms:created xsi:type="dcterms:W3CDTF">2006-08-16T00:00:00Z</dcterms:created>
  <dcterms:modified xsi:type="dcterms:W3CDTF">2022-05-06T12:23:29Z</dcterms:modified>
</cp:coreProperties>
</file>